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2B"/>
    <a:srgbClr val="FFF9B9"/>
    <a:srgbClr val="FFFFFF"/>
    <a:srgbClr val="56FFFF"/>
    <a:srgbClr val="00A7D5"/>
    <a:srgbClr val="B1E0EF"/>
    <a:srgbClr val="DAEFFB"/>
    <a:srgbClr val="FFFF72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184" y="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53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34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96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00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04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29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6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95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09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23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B3809-B5C4-486B-8B2A-43E92C826C13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736DD-7633-4B06-9093-EE35A98E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40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A462D8-C780-593E-CCEE-FAA5F104DDE0}"/>
              </a:ext>
            </a:extLst>
          </p:cNvPr>
          <p:cNvSpPr/>
          <p:nvPr/>
        </p:nvSpPr>
        <p:spPr>
          <a:xfrm>
            <a:off x="667211" y="1434167"/>
            <a:ext cx="3960000" cy="4860758"/>
          </a:xfrm>
          <a:prstGeom prst="rect">
            <a:avLst/>
          </a:prstGeom>
          <a:solidFill>
            <a:srgbClr val="CCFFFF"/>
          </a:solidFill>
          <a:ln w="38100">
            <a:solidFill>
              <a:srgbClr val="A0E3F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7D68419-673B-8763-A916-4E7FBF961766}"/>
              </a:ext>
            </a:extLst>
          </p:cNvPr>
          <p:cNvSpPr/>
          <p:nvPr/>
        </p:nvSpPr>
        <p:spPr>
          <a:xfrm>
            <a:off x="5295501" y="1434167"/>
            <a:ext cx="3960000" cy="4860758"/>
          </a:xfrm>
          <a:prstGeom prst="rect">
            <a:avLst/>
          </a:prstGeom>
          <a:solidFill>
            <a:srgbClr val="FFFFCC"/>
          </a:solidFill>
          <a:ln w="38100">
            <a:solidFill>
              <a:srgbClr val="FFFF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3D68A93-6418-FE44-00AB-08C14A5FCC75}"/>
              </a:ext>
            </a:extLst>
          </p:cNvPr>
          <p:cNvSpPr txBox="1"/>
          <p:nvPr/>
        </p:nvSpPr>
        <p:spPr>
          <a:xfrm>
            <a:off x="429125" y="269854"/>
            <a:ext cx="45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（未来道具のタイトルを記載）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3ADEA0D-8CFA-494C-170B-C17445DC0837}"/>
              </a:ext>
            </a:extLst>
          </p:cNvPr>
          <p:cNvSpPr/>
          <p:nvPr/>
        </p:nvSpPr>
        <p:spPr>
          <a:xfrm>
            <a:off x="633000" y="749211"/>
            <a:ext cx="8640000" cy="180000"/>
          </a:xfrm>
          <a:prstGeom prst="rect">
            <a:avLst/>
          </a:prstGeom>
          <a:solidFill>
            <a:srgbClr val="DAEFFB"/>
          </a:solidFill>
          <a:ln>
            <a:solidFill>
              <a:srgbClr val="DAEFF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4376D30-817E-820D-F857-B8B12854A429}"/>
              </a:ext>
            </a:extLst>
          </p:cNvPr>
          <p:cNvSpPr/>
          <p:nvPr/>
        </p:nvSpPr>
        <p:spPr>
          <a:xfrm>
            <a:off x="633000" y="935695"/>
            <a:ext cx="8640000" cy="144000"/>
          </a:xfrm>
          <a:prstGeom prst="rect">
            <a:avLst/>
          </a:prstGeom>
          <a:solidFill>
            <a:srgbClr val="B1E0EF"/>
          </a:solidFill>
          <a:ln>
            <a:solidFill>
              <a:srgbClr val="B1E0E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59F8B5B-C589-FC50-18D6-9B7E009CA911}"/>
              </a:ext>
            </a:extLst>
          </p:cNvPr>
          <p:cNvSpPr/>
          <p:nvPr/>
        </p:nvSpPr>
        <p:spPr>
          <a:xfrm>
            <a:off x="633000" y="1087836"/>
            <a:ext cx="8640000" cy="108000"/>
          </a:xfrm>
          <a:prstGeom prst="rect">
            <a:avLst/>
          </a:prstGeom>
          <a:solidFill>
            <a:srgbClr val="00A7D5"/>
          </a:solidFill>
          <a:ln>
            <a:solidFill>
              <a:srgbClr val="00A7D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39EDA0-3AF7-CEA4-EF74-551656CA4BB8}"/>
              </a:ext>
            </a:extLst>
          </p:cNvPr>
          <p:cNvSpPr txBox="1"/>
          <p:nvPr/>
        </p:nvSpPr>
        <p:spPr>
          <a:xfrm>
            <a:off x="813783" y="1561198"/>
            <a:ext cx="345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建設現場において、あったらいいな！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と思う便利なツールのアイデアを募集！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B917CEB-79C0-2B46-B330-114D8F77A375}"/>
              </a:ext>
            </a:extLst>
          </p:cNvPr>
          <p:cNvSpPr txBox="1"/>
          <p:nvPr/>
        </p:nvSpPr>
        <p:spPr>
          <a:xfrm>
            <a:off x="5239284" y="1561198"/>
            <a:ext cx="3661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建設業での適用可能箇所・効果等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B60B50E-13CE-F9BF-29BB-02B036EE0669}"/>
              </a:ext>
            </a:extLst>
          </p:cNvPr>
          <p:cNvSpPr txBox="1"/>
          <p:nvPr/>
        </p:nvSpPr>
        <p:spPr>
          <a:xfrm>
            <a:off x="5295502" y="2026783"/>
            <a:ext cx="2849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発案理由（コンセプト）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55239BA-C6A0-8C64-5AB4-BC3227ACC5CF}"/>
              </a:ext>
            </a:extLst>
          </p:cNvPr>
          <p:cNvSpPr txBox="1"/>
          <p:nvPr/>
        </p:nvSpPr>
        <p:spPr>
          <a:xfrm>
            <a:off x="5295502" y="3220176"/>
            <a:ext cx="2849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適用箇所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453DD3C-E277-477A-98F2-D7E1C709141A}"/>
              </a:ext>
            </a:extLst>
          </p:cNvPr>
          <p:cNvSpPr txBox="1"/>
          <p:nvPr/>
        </p:nvSpPr>
        <p:spPr>
          <a:xfrm>
            <a:off x="5295502" y="4413569"/>
            <a:ext cx="2849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効果等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</a:p>
        </p:txBody>
      </p:sp>
      <p:sp>
        <p:nvSpPr>
          <p:cNvPr id="18" name="思考の吹き出し: 雲形 17">
            <a:extLst>
              <a:ext uri="{FF2B5EF4-FFF2-40B4-BE49-F238E27FC236}">
                <a16:creationId xmlns:a16="http://schemas.microsoft.com/office/drawing/2014/main" id="{ECDB90FC-F06B-C84D-79F6-0343F6C22FE2}"/>
              </a:ext>
            </a:extLst>
          </p:cNvPr>
          <p:cNvSpPr/>
          <p:nvPr/>
        </p:nvSpPr>
        <p:spPr>
          <a:xfrm>
            <a:off x="840462" y="4608571"/>
            <a:ext cx="3481274" cy="1686354"/>
          </a:xfrm>
          <a:prstGeom prst="cloudCallout">
            <a:avLst>
              <a:gd name="adj1" fmla="val 13044"/>
              <a:gd name="adj2" fmla="val -80193"/>
            </a:avLst>
          </a:prstGeom>
          <a:solidFill>
            <a:srgbClr val="FFFFFF"/>
          </a:solidFill>
          <a:ln w="38100">
            <a:solidFill>
              <a:srgbClr val="56FF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B4DBD1D-ABC9-4460-DCA7-434A7A1F2EEC}"/>
              </a:ext>
            </a:extLst>
          </p:cNvPr>
          <p:cNvSpPr txBox="1"/>
          <p:nvPr/>
        </p:nvSpPr>
        <p:spPr>
          <a:xfrm>
            <a:off x="1359328" y="4998344"/>
            <a:ext cx="2644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あったらいいな、こんなもの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と思う未来道具のイメージ図等を記載してください</a:t>
            </a:r>
          </a:p>
        </p:txBody>
      </p:sp>
      <p:sp>
        <p:nvSpPr>
          <p:cNvPr id="20" name="吹き出し: 円形 19">
            <a:extLst>
              <a:ext uri="{FF2B5EF4-FFF2-40B4-BE49-F238E27FC236}">
                <a16:creationId xmlns:a16="http://schemas.microsoft.com/office/drawing/2014/main" id="{285B4799-694E-8447-D8F2-89858A370A83}"/>
              </a:ext>
            </a:extLst>
          </p:cNvPr>
          <p:cNvSpPr/>
          <p:nvPr/>
        </p:nvSpPr>
        <p:spPr>
          <a:xfrm>
            <a:off x="5478377" y="4669497"/>
            <a:ext cx="3604868" cy="1625428"/>
          </a:xfrm>
          <a:prstGeom prst="wedgeEllipseCallout">
            <a:avLst>
              <a:gd name="adj1" fmla="val 18035"/>
              <a:gd name="adj2" fmla="val -79868"/>
            </a:avLst>
          </a:prstGeom>
          <a:solidFill>
            <a:srgbClr val="FFFFFF"/>
          </a:solidFill>
          <a:ln w="38100">
            <a:solidFill>
              <a:srgbClr val="FFCD2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34974B3-1455-96DE-19BA-623FCC726A7E}"/>
              </a:ext>
            </a:extLst>
          </p:cNvPr>
          <p:cNvSpPr txBox="1"/>
          <p:nvPr/>
        </p:nvSpPr>
        <p:spPr>
          <a:xfrm>
            <a:off x="5836883" y="4897435"/>
            <a:ext cx="30418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こんな風に建設現場で役立ちます！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思い描いた未来道具が建設業界で　　活躍するイメージを記載してください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・建設業のどの部分に適用可能か？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・どんな効果があるの？　など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DC68C91-6688-4F72-9D79-70E36EE0E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537" y="124182"/>
            <a:ext cx="559663" cy="524493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A3F6FFA-3927-4920-FC14-6CDB184E746A}"/>
              </a:ext>
            </a:extLst>
          </p:cNvPr>
          <p:cNvSpPr/>
          <p:nvPr/>
        </p:nvSpPr>
        <p:spPr>
          <a:xfrm>
            <a:off x="6147200" y="182656"/>
            <a:ext cx="3125800" cy="4374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建設技術フェア</a:t>
            </a:r>
            <a:r>
              <a:rPr kumimoji="1" lang="en-US" altLang="ja-JP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 in </a:t>
            </a:r>
            <a:r>
              <a:rPr kumimoji="1" lang="ja-JP" altLang="en-US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中部</a:t>
            </a:r>
          </a:p>
        </p:txBody>
      </p:sp>
    </p:spTree>
    <p:extLst>
      <p:ext uri="{BB962C8B-B14F-4D97-AF65-F5344CB8AC3E}">
        <p14:creationId xmlns:p14="http://schemas.microsoft.com/office/powerpoint/2010/main" val="136687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117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謙太 水谷</dc:creator>
  <cp:lastModifiedBy>岡嵜 圭亮</cp:lastModifiedBy>
  <cp:revision>6</cp:revision>
  <dcterms:created xsi:type="dcterms:W3CDTF">2025-04-07T08:30:54Z</dcterms:created>
  <dcterms:modified xsi:type="dcterms:W3CDTF">2025-04-15T05:43:43Z</dcterms:modified>
</cp:coreProperties>
</file>